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321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22" r:id="rId12"/>
    <p:sldId id="323" r:id="rId13"/>
    <p:sldId id="320" r:id="rId14"/>
    <p:sldId id="295" r:id="rId15"/>
    <p:sldId id="308" r:id="rId16"/>
    <p:sldId id="309" r:id="rId17"/>
    <p:sldId id="325" r:id="rId18"/>
    <p:sldId id="324" r:id="rId19"/>
    <p:sldId id="327" r:id="rId20"/>
    <p:sldId id="32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6702" autoAdjust="0"/>
  </p:normalViewPr>
  <p:slideViewPr>
    <p:cSldViewPr>
      <p:cViewPr varScale="1">
        <p:scale>
          <a:sx n="110" d="100"/>
          <a:sy n="110" d="100"/>
        </p:scale>
        <p:origin x="1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07504" y="901616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5252659" y="4135846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8288859" y="686019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898219" y="2142495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67544" y="1166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to </a:t>
            </a:r>
            <a:r>
              <a:rPr lang="de-DE" dirty="0" err="1"/>
              <a:t>decide</a:t>
            </a:r>
            <a:r>
              <a:rPr lang="de-DE" dirty="0"/>
              <a:t> to jump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 6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 7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 10 – </a:t>
            </a:r>
            <a:r>
              <a:rPr lang="de-DE" dirty="0" err="1"/>
              <a:t>points</a:t>
            </a:r>
            <a:r>
              <a:rPr lang="de-DE" dirty="0"/>
              <a:t>?</a:t>
            </a:r>
            <a:endParaRPr lang="en-US" dirty="0"/>
          </a:p>
          <a:p>
            <a:r>
              <a:rPr lang="de-DE" dirty="0"/>
              <a:t>White 10 </a:t>
            </a:r>
            <a:r>
              <a:rPr lang="de-DE" dirty="0" err="1"/>
              <a:t>jumps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 6 and </a:t>
            </a:r>
            <a:r>
              <a:rPr lang="de-DE" dirty="0" err="1"/>
              <a:t>removes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-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for </a:t>
            </a:r>
            <a:r>
              <a:rPr lang="de-DE" dirty="0" err="1"/>
              <a:t>white</a:t>
            </a:r>
            <a:r>
              <a:rPr lang="de-DE" dirty="0"/>
              <a:t>?</a:t>
            </a:r>
            <a:endParaRPr lang="en-US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:</a:t>
            </a:r>
          </a:p>
          <a:p>
            <a:r>
              <a:rPr lang="de-DE" dirty="0"/>
              <a:t>6-4=2</a:t>
            </a:r>
          </a:p>
          <a:p>
            <a:r>
              <a:rPr lang="de-DE" dirty="0"/>
              <a:t>10+6=16</a:t>
            </a:r>
          </a:p>
          <a:p>
            <a:r>
              <a:rPr lang="de-DE" dirty="0"/>
              <a:t>The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18 </a:t>
            </a:r>
            <a:r>
              <a:rPr lang="de-DE" dirty="0" err="1"/>
              <a:t>points</a:t>
            </a:r>
            <a:r>
              <a:rPr lang="de-DE" dirty="0"/>
              <a:t>.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71633" y="2990857"/>
            <a:ext cx="17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:</a:t>
            </a:r>
          </a:p>
          <a:p>
            <a:r>
              <a:rPr lang="de-DE" dirty="0"/>
              <a:t>6+1=7</a:t>
            </a:r>
          </a:p>
        </p:txBody>
      </p:sp>
    </p:spTree>
    <p:extLst>
      <p:ext uri="{BB962C8B-B14F-4D97-AF65-F5344CB8AC3E}">
        <p14:creationId xmlns:p14="http://schemas.microsoft.com/office/powerpoint/2010/main" val="187364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833 L 0.14756 -0.19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27969 -7.40741E-7 C -0.40521 -7.40741E-7 -0.55937 -0.10417 -0.55937 -0.18843 L -0.55937 -0.3768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Rules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Game duration is twenty (20) minutes</a:t>
            </a:r>
          </a:p>
          <a:p>
            <a:r>
              <a:rPr lang="en-US" dirty="0"/>
              <a:t>A chip is allowed to move diagonally forward only to an adjoining vacant square</a:t>
            </a:r>
          </a:p>
          <a:p>
            <a:r>
              <a:rPr lang="en-US" dirty="0"/>
              <a:t>A chip has to take the opponent’s chip diagonally forward to the left or to the right, thus, pass is not allowed</a:t>
            </a:r>
          </a:p>
          <a:p>
            <a:r>
              <a:rPr lang="en-US" dirty="0"/>
              <a:t>1 minute per move (every move is given 1 minute including the writing of moves)</a:t>
            </a:r>
          </a:p>
          <a:p>
            <a:r>
              <a:rPr lang="en-US" dirty="0"/>
              <a:t>Per game is given 20 minutes. After 20 minutes, remaining chips are to be added to the score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Sheet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986"/>
            <a:ext cx="8229600" cy="420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Kreuzworträtsel, Schild, schwarz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80" y="764704"/>
            <a:ext cx="5884666" cy="5904655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9428" y="2178987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910439" y="2127374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901475" y="4160802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101514" y="143762"/>
            <a:ext cx="4544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Basic form of calculation: Addition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8481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556792"/>
            <a:ext cx="8640961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GB" sz="2400" b="1" cap="small" spc="25" dirty="0">
                <a:latin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endParaRPr lang="de-DE" sz="2400" b="1" cap="small" spc="2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Participants already can count and calculate with whole numbers between 0 and 11.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already know the rules of the game Checkers (dame)</a:t>
            </a:r>
            <a:endParaRPr lang="de-D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GB" sz="2400" b="1" cap="small" spc="25" dirty="0">
                <a:latin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endParaRPr lang="de-DE" sz="2400" b="1" cap="small" spc="2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exercise calculating (addition) with numbers between 0 and 11.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familiar with the coordinates</a:t>
            </a:r>
            <a:endParaRPr lang="de-D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practice playing the reckoning. You have fun.</a:t>
            </a:r>
            <a:endParaRPr lang="de-DE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36861" y="1772816"/>
            <a:ext cx="86409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/>
              <a:t>Tools, Materials and Organisation</a:t>
            </a:r>
            <a:endParaRPr lang="de-DE" sz="24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Take a checkers-board (8 by 8 fields) for each 3 players.</a:t>
            </a: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white fields of the board are marked with the arithmetic symbol of addition. </a:t>
            </a: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Each group needs 12 white and 12 black men. These men are marked with whole numbers from 0 to 11.</a:t>
            </a: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Used the template from 1.2 Checkers!</a:t>
            </a: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lesson takes 45 minutes.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023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340768"/>
            <a:ext cx="864096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/>
              <a:t>Description of the Lesson</a:t>
            </a:r>
            <a:endParaRPr lang="de-DE" sz="2400" b="1" cap="small" dirty="0"/>
          </a:p>
          <a:p>
            <a:r>
              <a:rPr lang="en-GB" sz="2000" b="1" dirty="0"/>
              <a:t>Warm-up (5-10 minutes)</a:t>
            </a:r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Explain the game “Damath” </a:t>
            </a:r>
            <a:endParaRPr lang="de-D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Arrange groups with 3 persons (two players, one as a referee to keep time and check the calculations).</a:t>
            </a:r>
            <a:endParaRPr lang="de-D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Each group is sitting on an extra table.</a:t>
            </a:r>
            <a:endParaRPr lang="de-D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The role of the persons in the group: two are playing against each other.</a:t>
            </a:r>
          </a:p>
        </p:txBody>
      </p:sp>
    </p:spTree>
    <p:extLst>
      <p:ext uri="{BB962C8B-B14F-4D97-AF65-F5344CB8AC3E}">
        <p14:creationId xmlns:p14="http://schemas.microsoft.com/office/powerpoint/2010/main" val="34444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340768"/>
            <a:ext cx="86409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/>
              <a:t>Description of the Lesson</a:t>
            </a:r>
            <a:endParaRPr lang="de-DE" sz="2400" b="1" cap="small" dirty="0"/>
          </a:p>
          <a:p>
            <a:r>
              <a:rPr lang="en-GB" sz="2000" b="1" dirty="0"/>
              <a:t>Practice (20 minutes)</a:t>
            </a:r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The two players toss a coin to decide who moves first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The use the score sheet to wright the coordinates of each move and the calculation if they do a capture of opponents piece</a:t>
            </a:r>
            <a:endParaRPr lang="de-D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two players  alternately take turn in moving a piece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game ends if: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20 minutes game period lapsed (remaining chips are to be added to the score)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moves are repetitive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player has no more chip to move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player has no move to do</a:t>
            </a:r>
            <a:endParaRPr lang="de-DE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0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340768"/>
            <a:ext cx="864096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/>
              <a:t>Description of the Lesson</a:t>
            </a:r>
            <a:endParaRPr lang="de-DE" sz="2400" b="1" cap="small" dirty="0"/>
          </a:p>
          <a:p>
            <a:r>
              <a:rPr lang="en-GB" sz="2000" b="1" dirty="0"/>
              <a:t>Evaluation – Self-evaluation (10 minutes)</a:t>
            </a:r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Each participant is presenting his score.</a:t>
            </a:r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winner of the group has the most scores, but everybody has learned a lot by exercising the calculations.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Ask the students: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What I like in the game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Areas for improvement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532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340768"/>
            <a:ext cx="86409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/>
              <a:t>Description of the Lesson</a:t>
            </a:r>
            <a:endParaRPr lang="de-DE" sz="2400" b="1" cap="small" dirty="0"/>
          </a:p>
          <a:p>
            <a:r>
              <a:rPr lang="en-GB" sz="2000" b="1" dirty="0"/>
              <a:t>Conclusion (5 minutes)</a:t>
            </a:r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teacher sum-up the lesson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boosts the students’ confidence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informs them about the next lesson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teacher does a self-evaluation of the lesson (methodology and strategy)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strength and weakness of the lesson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97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Damath</a:t>
            </a:r>
            <a:r>
              <a:rPr lang="en-US" dirty="0"/>
              <a:t> History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Damath</a:t>
            </a:r>
            <a:r>
              <a:rPr lang="en-US" dirty="0"/>
              <a:t> comes from the Filipino checker board game called “</a:t>
            </a:r>
            <a:r>
              <a:rPr lang="en-US" dirty="0" err="1"/>
              <a:t>dama</a:t>
            </a:r>
            <a:r>
              <a:rPr lang="en-US" dirty="0"/>
              <a:t>” and mathematics</a:t>
            </a:r>
          </a:p>
          <a:p>
            <a:r>
              <a:rPr lang="en-US" dirty="0"/>
              <a:t>Invented in 1975 by Jesus </a:t>
            </a:r>
            <a:r>
              <a:rPr lang="en-US" dirty="0" err="1"/>
              <a:t>Huenda</a:t>
            </a:r>
            <a:r>
              <a:rPr lang="en-US" dirty="0"/>
              <a:t>, a teacher from </a:t>
            </a:r>
            <a:r>
              <a:rPr lang="en-US" dirty="0" err="1"/>
              <a:t>Sorsogon</a:t>
            </a:r>
            <a:r>
              <a:rPr lang="en-US" dirty="0"/>
              <a:t>, Philippines</a:t>
            </a:r>
          </a:p>
          <a:p>
            <a:r>
              <a:rPr lang="en-US" dirty="0"/>
              <a:t>It aims to make math teaching and learning student-friendly, challenging and interactive </a:t>
            </a:r>
          </a:p>
        </p:txBody>
      </p:sp>
    </p:spTree>
    <p:extLst>
      <p:ext uri="{BB962C8B-B14F-4D97-AF65-F5344CB8AC3E}">
        <p14:creationId xmlns:p14="http://schemas.microsoft.com/office/powerpoint/2010/main" val="188132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340768"/>
            <a:ext cx="864096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/>
              <a:t>Suggestions</a:t>
            </a:r>
            <a:endParaRPr lang="de-DE" sz="2400" b="1" cap="small" dirty="0"/>
          </a:p>
          <a:p>
            <a:endParaRPr lang="de-DE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extend the version with the minus symbol and then other arithmetic symbols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use negative numbers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use fractions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585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result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Play Games 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and learn 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7" name="Grafik 6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E422EDEB-9465-4E1A-9EE2-0B8AD9EE3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00" y="864711"/>
            <a:ext cx="5940000" cy="57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7327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Damath - Math Checkers (Board Game)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340768"/>
            <a:ext cx="86409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cap="small" dirty="0"/>
              <a:t>Useful Hints</a:t>
            </a:r>
            <a:endParaRPr lang="de-DE" sz="2400" b="1" cap="small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You can construct Damath by your own.</a:t>
            </a: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It is very important, that the teacher knows the abilities of the participants.</a:t>
            </a: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Start, if necessary, with easier calculations, e.g. you can mark the white fields just with + and the men with numbers between 0 and 5 – so your participants calculate e.g. just 2+3=5 or 0+5=5 or 1+2=3. 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293096"/>
            <a:ext cx="2355994" cy="23127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615" y="4293096"/>
            <a:ext cx="2347725" cy="23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50238"/>
            <a:ext cx="5851776" cy="5856100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742993" y="1489598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742993" y="214475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729076" y="2860889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737667" y="3522858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92018" y="108263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60933" y="775375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60933" y="1475999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63058" y="2131573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63058" y="2798700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65018" y="3457443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780881" y="93203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764815" y="775375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8516344" y="4808388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502427" y="5524518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8511018" y="6186487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7763394" y="275734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7793468" y="346575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7793468" y="4166378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7795593" y="4821952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7795593" y="548907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7797553" y="614782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8462267" y="2773426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8462267" y="343216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8487196" y="412880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7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50238"/>
            <a:ext cx="5867098" cy="5856100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742993" y="1489598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742993" y="214475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729076" y="2860889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737667" y="3522858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92018" y="108263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60933" y="775375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60933" y="1475999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63058" y="2131573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63058" y="2798700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65018" y="3457443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780881" y="93203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764815" y="775375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908301" y="4138409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65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910439" y="2127374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901475" y="4160802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238426" y="22860"/>
            <a:ext cx="822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Start </a:t>
            </a:r>
            <a:r>
              <a:rPr lang="de-DE" dirty="0" err="1"/>
              <a:t>the</a:t>
            </a:r>
            <a:r>
              <a:rPr lang="de-DE" dirty="0"/>
              <a:t> game </a:t>
            </a:r>
            <a:r>
              <a:rPr lang="de-DE" dirty="0" err="1"/>
              <a:t>example</a:t>
            </a:r>
            <a:r>
              <a:rPr lang="de-DE" dirty="0"/>
              <a:t>: </a:t>
            </a:r>
          </a:p>
          <a:p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moves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(3</a:t>
            </a:r>
            <a:r>
              <a:rPr lang="en-US" dirty="0"/>
              <a:t>,</a:t>
            </a:r>
            <a:r>
              <a:rPr lang="de-DE" dirty="0"/>
              <a:t>2) to (2</a:t>
            </a:r>
            <a:r>
              <a:rPr lang="en-US" dirty="0"/>
              <a:t>,</a:t>
            </a:r>
            <a:r>
              <a:rPr lang="de-DE" dirty="0"/>
              <a:t>3),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 </a:t>
            </a:r>
            <a:r>
              <a:rPr lang="de-DE" dirty="0" err="1"/>
              <a:t>moves</a:t>
            </a:r>
            <a:r>
              <a:rPr lang="de-DE" dirty="0"/>
              <a:t> (0</a:t>
            </a:r>
            <a:r>
              <a:rPr lang="en-US" dirty="0"/>
              <a:t>,</a:t>
            </a:r>
            <a:r>
              <a:rPr lang="de-DE" dirty="0"/>
              <a:t>5) </a:t>
            </a:r>
            <a:r>
              <a:rPr lang="de-DE" dirty="0" err="1"/>
              <a:t>to</a:t>
            </a:r>
            <a:r>
              <a:rPr lang="de-DE" dirty="0"/>
              <a:t> (1</a:t>
            </a:r>
            <a:r>
              <a:rPr lang="en-US" dirty="0"/>
              <a:t>,</a:t>
            </a:r>
            <a:r>
              <a:rPr lang="de-DE" dirty="0"/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6720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1227 L -0.06354 -0.1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7066 0.09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2581676" y="2791719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255890" y="3452231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67544" y="1166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 6 </a:t>
            </a:r>
            <a:r>
              <a:rPr lang="de-DE" dirty="0" err="1"/>
              <a:t>can</a:t>
            </a:r>
            <a:r>
              <a:rPr lang="de-DE" dirty="0"/>
              <a:t> jump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 4 and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side</a:t>
            </a:r>
            <a:endParaRPr lang="de-DE" dirty="0"/>
          </a:p>
          <a:p>
            <a:r>
              <a:rPr lang="de-DE" dirty="0"/>
              <a:t>At </a:t>
            </a:r>
            <a:r>
              <a:rPr lang="de-DE" dirty="0" err="1"/>
              <a:t>the</a:t>
            </a:r>
            <a:r>
              <a:rPr lang="de-DE" dirty="0"/>
              <a:t> same time </a:t>
            </a:r>
            <a:r>
              <a:rPr lang="de-DE" dirty="0" err="1"/>
              <a:t>white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2 </a:t>
            </a:r>
            <a:r>
              <a:rPr lang="de-DE" dirty="0" err="1"/>
              <a:t>points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: 6-4=2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:</a:t>
            </a:r>
          </a:p>
          <a:p>
            <a:r>
              <a:rPr lang="de-DE" dirty="0"/>
              <a:t>6-4=2</a:t>
            </a:r>
          </a:p>
        </p:txBody>
      </p:sp>
    </p:spTree>
    <p:extLst>
      <p:ext uri="{BB962C8B-B14F-4D97-AF65-F5344CB8AC3E}">
        <p14:creationId xmlns:p14="http://schemas.microsoft.com/office/powerpoint/2010/main" val="19005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14392 -0.19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3524 -4.81481E-6 C -0.19601 -4.81481E-6 -0.27048 -0.07569 -0.27048 -0.1368 L -0.27048 -0.2736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07504" y="901616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898219" y="2142495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67544" y="1166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 6 from (4</a:t>
            </a:r>
            <a:r>
              <a:rPr lang="en-US" dirty="0"/>
              <a:t>|</a:t>
            </a:r>
            <a:r>
              <a:rPr lang="de-DE" dirty="0"/>
              <a:t>5) to (3</a:t>
            </a:r>
            <a:r>
              <a:rPr lang="en-US" dirty="0"/>
              <a:t>|4)</a:t>
            </a:r>
          </a:p>
          <a:p>
            <a:r>
              <a:rPr lang="en-US" dirty="0"/>
              <a:t>Now white 1 from </a:t>
            </a:r>
            <a:r>
              <a:rPr lang="de-DE" dirty="0"/>
              <a:t>(5</a:t>
            </a:r>
            <a:r>
              <a:rPr lang="en-US" dirty="0"/>
              <a:t>|</a:t>
            </a:r>
            <a:r>
              <a:rPr lang="de-DE" dirty="0"/>
              <a:t>2) to (4</a:t>
            </a:r>
            <a:r>
              <a:rPr lang="en-US" dirty="0"/>
              <a:t>|3)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:</a:t>
            </a:r>
          </a:p>
          <a:p>
            <a:r>
              <a:rPr lang="de-DE" dirty="0"/>
              <a:t>6-4=2</a:t>
            </a:r>
          </a:p>
        </p:txBody>
      </p:sp>
    </p:spTree>
    <p:extLst>
      <p:ext uri="{BB962C8B-B14F-4D97-AF65-F5344CB8AC3E}">
        <p14:creationId xmlns:p14="http://schemas.microsoft.com/office/powerpoint/2010/main" val="37241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1019 L -0.075 0.097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1.85185E-6 L -0.07257 -0.0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07504" y="901616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4583214" y="3470470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898219" y="2142495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67544" y="1166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black</a:t>
            </a:r>
            <a:r>
              <a:rPr lang="de-DE" dirty="0"/>
              <a:t> 6 must </a:t>
            </a:r>
            <a:r>
              <a:rPr lang="de-DE" dirty="0" err="1"/>
              <a:t>now</a:t>
            </a:r>
            <a:r>
              <a:rPr lang="de-DE" dirty="0"/>
              <a:t> jump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 1 from (3</a:t>
            </a:r>
            <a:r>
              <a:rPr lang="en-US" dirty="0"/>
              <a:t>|</a:t>
            </a:r>
            <a:r>
              <a:rPr lang="de-DE" dirty="0"/>
              <a:t>4) to (5</a:t>
            </a:r>
            <a:r>
              <a:rPr lang="en-US" dirty="0"/>
              <a:t>|2) and remove white 1</a:t>
            </a:r>
          </a:p>
          <a:p>
            <a:r>
              <a:rPr lang="de-DE" dirty="0"/>
              <a:t>Black </a:t>
            </a:r>
            <a:r>
              <a:rPr lang="de-DE" dirty="0" err="1"/>
              <a:t>has</a:t>
            </a:r>
            <a:r>
              <a:rPr lang="de-DE" dirty="0"/>
              <a:t> to </a:t>
            </a:r>
            <a:r>
              <a:rPr lang="de-DE" dirty="0" err="1"/>
              <a:t>culculate</a:t>
            </a:r>
            <a:r>
              <a:rPr lang="de-DE" dirty="0"/>
              <a:t>: 6+1=7</a:t>
            </a:r>
            <a:endParaRPr lang="en-US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:</a:t>
            </a:r>
          </a:p>
          <a:p>
            <a:r>
              <a:rPr lang="de-DE" dirty="0"/>
              <a:t>6-4=2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71633" y="2990857"/>
            <a:ext cx="17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:</a:t>
            </a:r>
          </a:p>
          <a:p>
            <a:r>
              <a:rPr lang="de-DE" dirty="0"/>
              <a:t>6+1=7</a:t>
            </a:r>
          </a:p>
        </p:txBody>
      </p:sp>
      <p:grpSp>
        <p:nvGrpSpPr>
          <p:cNvPr id="84" name="Gruppieren 83"/>
          <p:cNvGrpSpPr/>
          <p:nvPr/>
        </p:nvGrpSpPr>
        <p:grpSpPr>
          <a:xfrm>
            <a:off x="3914536" y="2794323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9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1134 L 0.14496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0313 1.11111E-6 C 0.29428 1.11111E-6 0.40643 -0.10949 0.40643 -0.19838 L 0.40643 -0.3965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Macintosh PowerPoint</Application>
  <PresentationFormat>Bildschirmpräsentation (4:3)</PresentationFormat>
  <Paragraphs>290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Larissa</vt:lpstr>
      <vt:lpstr>PowerPoint-Präsentation</vt:lpstr>
      <vt:lpstr>Damath History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Basic Rules</vt:lpstr>
      <vt:lpstr>Score 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111</cp:revision>
  <dcterms:created xsi:type="dcterms:W3CDTF">2015-10-21T14:12:34Z</dcterms:created>
  <dcterms:modified xsi:type="dcterms:W3CDTF">2018-03-28T12:23:12Z</dcterms:modified>
</cp:coreProperties>
</file>